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oboto"/>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62990037f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62990037f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60f0b9a2b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60f0b9a2b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62990037f1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62990037f1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62990037f1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62990037f1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60f0b9a2b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60f0b9a2b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62990037f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62990037f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62990037f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62990037f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6317dce5a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6317dce5a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6317dce5a0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6317dce5a0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62990037f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62990037f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60c98e03e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60c98e03e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62990037f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62990037f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6317dce5a0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6317dce5a0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6317dce5a0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6317dce5a0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62990037f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62990037f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60f0b9a2b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60f0b9a2b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60f0b9a2bd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60f0b9a2b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60c98e03e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60c98e03e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60c98e03e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60c98e03e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60f0b9a2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60f0b9a2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62990037f1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62990037f1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60f0b9a2b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60f0b9a2b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60f0b9a2b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60f0b9a2b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62990037f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62990037f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homepages.inf.ed.ac.uk/rbf/HIPR2/hough.htm" TargetMode="External"/><Relationship Id="rId4" Type="http://schemas.openxmlformats.org/officeDocument/2006/relationships/hyperlink" Target="https://towardsdatascience.com/lines-detection-with-hough-transform-84020b3b1549" TargetMode="External"/><Relationship Id="rId5" Type="http://schemas.openxmlformats.org/officeDocument/2006/relationships/hyperlink" Target="https://viso.ai/"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16.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Text Detection and Recognition</a:t>
            </a:r>
            <a:br>
              <a:rPr lang="en"/>
            </a:br>
            <a:r>
              <a:rPr lang="en" sz="1650"/>
              <a:t>(OCR with Otsu’s Binarization and Hough Transform)</a:t>
            </a:r>
            <a:endParaRPr sz="1650"/>
          </a:p>
        </p:txBody>
      </p:sp>
      <p:sp>
        <p:nvSpPr>
          <p:cNvPr id="86" name="Google Shape;86;p13"/>
          <p:cNvSpPr txBox="1"/>
          <p:nvPr>
            <p:ph idx="1" type="subTitle"/>
          </p:nvPr>
        </p:nvSpPr>
        <p:spPr>
          <a:xfrm>
            <a:off x="598088" y="2929538"/>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u="sng"/>
              <a:t>Course:</a:t>
            </a:r>
            <a:r>
              <a:rPr lang="en" sz="1800"/>
              <a:t> Computer Vision</a:t>
            </a:r>
            <a:endParaRPr sz="1800"/>
          </a:p>
          <a:p>
            <a:pPr indent="0" lvl="0" marL="0" rtl="0" algn="l">
              <a:spcBef>
                <a:spcPts val="0"/>
              </a:spcBef>
              <a:spcAft>
                <a:spcPts val="0"/>
              </a:spcAft>
              <a:buNone/>
            </a:pPr>
            <a:r>
              <a:rPr lang="en" sz="1800" u="sng"/>
              <a:t>Course Code:</a:t>
            </a:r>
            <a:r>
              <a:rPr lang="en" sz="1800"/>
              <a:t> CSE3010</a:t>
            </a:r>
            <a:endParaRPr sz="1800"/>
          </a:p>
          <a:p>
            <a:pPr indent="0" lvl="0" marL="0" rtl="0" algn="l">
              <a:spcBef>
                <a:spcPts val="0"/>
              </a:spcBef>
              <a:spcAft>
                <a:spcPts val="0"/>
              </a:spcAft>
              <a:buNone/>
            </a:pPr>
            <a:r>
              <a:rPr lang="en" sz="1800" u="sng"/>
              <a:t>Slot(s):</a:t>
            </a:r>
            <a:r>
              <a:rPr lang="en" sz="1800"/>
              <a:t> B11+B12</a:t>
            </a:r>
            <a:endParaRPr sz="1800"/>
          </a:p>
          <a:p>
            <a:pPr indent="0" lvl="0" marL="0" rtl="0" algn="l">
              <a:spcBef>
                <a:spcPts val="0"/>
              </a:spcBef>
              <a:spcAft>
                <a:spcPts val="0"/>
              </a:spcAft>
              <a:buNone/>
            </a:pPr>
            <a:r>
              <a:rPr lang="en" sz="1800" u="sng"/>
              <a:t>Class No:</a:t>
            </a:r>
            <a:r>
              <a:rPr lang="en" sz="1800"/>
              <a:t> BL2022231000528</a:t>
            </a:r>
            <a:endParaRPr sz="1800"/>
          </a:p>
        </p:txBody>
      </p:sp>
      <p:pic>
        <p:nvPicPr>
          <p:cNvPr id="87" name="Google Shape;87;p13"/>
          <p:cNvPicPr preferRelativeResize="0"/>
          <p:nvPr/>
        </p:nvPicPr>
        <p:blipFill>
          <a:blip r:embed="rId3">
            <a:alphaModFix/>
          </a:blip>
          <a:stretch>
            <a:fillRect/>
          </a:stretch>
        </p:blipFill>
        <p:spPr>
          <a:xfrm>
            <a:off x="555202" y="391075"/>
            <a:ext cx="1923525" cy="1068625"/>
          </a:xfrm>
          <a:prstGeom prst="rect">
            <a:avLst/>
          </a:prstGeom>
          <a:noFill/>
          <a:ln cap="flat" cmpd="sng" w="9525">
            <a:solidFill>
              <a:srgbClr val="000000"/>
            </a:solidFill>
            <a:prstDash val="solid"/>
            <a:round/>
            <a:headEnd len="sm" w="sm" type="none"/>
            <a:tailEnd len="sm" w="sm" type="none"/>
          </a:ln>
        </p:spPr>
      </p:pic>
      <p:pic>
        <p:nvPicPr>
          <p:cNvPr id="88" name="Google Shape;88;p13"/>
          <p:cNvPicPr preferRelativeResize="0"/>
          <p:nvPr/>
        </p:nvPicPr>
        <p:blipFill>
          <a:blip r:embed="rId4">
            <a:alphaModFix/>
          </a:blip>
          <a:stretch>
            <a:fillRect/>
          </a:stretch>
        </p:blipFill>
        <p:spPr>
          <a:xfrm>
            <a:off x="6244300" y="3067538"/>
            <a:ext cx="2636182" cy="1476262"/>
          </a:xfrm>
          <a:prstGeom prst="rect">
            <a:avLst/>
          </a:prstGeom>
          <a:noFill/>
          <a:ln cap="flat" cmpd="sng" w="9525">
            <a:solidFill>
              <a:schemeClr val="lt1"/>
            </a:solidFill>
            <a:prstDash val="solid"/>
            <a:round/>
            <a:headEnd len="sm" w="sm" type="none"/>
            <a:tailEnd len="sm" w="sm" type="none"/>
          </a:ln>
        </p:spPr>
      </p:pic>
      <p:sp>
        <p:nvSpPr>
          <p:cNvPr id="89" name="Google Shape;89;p13"/>
          <p:cNvSpPr txBox="1"/>
          <p:nvPr/>
        </p:nvSpPr>
        <p:spPr>
          <a:xfrm>
            <a:off x="3596425" y="4621125"/>
            <a:ext cx="334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(Fall Semester 2022’23)</a:t>
            </a:r>
            <a:endParaRPr>
              <a:solidFill>
                <a:schemeClr val="lt1"/>
              </a:solidFill>
              <a:latin typeface="Roboto"/>
              <a:ea typeface="Roboto"/>
              <a:cs typeface="Roboto"/>
              <a:sym typeface="Roboto"/>
            </a:endParaRPr>
          </a:p>
        </p:txBody>
      </p:sp>
      <p:pic>
        <p:nvPicPr>
          <p:cNvPr id="90" name="Google Shape;90;p13"/>
          <p:cNvPicPr preferRelativeResize="0"/>
          <p:nvPr/>
        </p:nvPicPr>
        <p:blipFill>
          <a:blip r:embed="rId5">
            <a:alphaModFix/>
          </a:blip>
          <a:stretch>
            <a:fillRect/>
          </a:stretch>
        </p:blipFill>
        <p:spPr>
          <a:xfrm>
            <a:off x="7407200" y="203688"/>
            <a:ext cx="1374350" cy="1374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22"/>
          <p:cNvPicPr preferRelativeResize="0"/>
          <p:nvPr/>
        </p:nvPicPr>
        <p:blipFill>
          <a:blip r:embed="rId3">
            <a:alphaModFix/>
          </a:blip>
          <a:stretch>
            <a:fillRect/>
          </a:stretch>
        </p:blipFill>
        <p:spPr>
          <a:xfrm>
            <a:off x="1843250" y="1121400"/>
            <a:ext cx="4297224" cy="3288250"/>
          </a:xfrm>
          <a:prstGeom prst="rect">
            <a:avLst/>
          </a:prstGeom>
          <a:noFill/>
          <a:ln>
            <a:noFill/>
          </a:ln>
        </p:spPr>
      </p:pic>
      <p:sp>
        <p:nvSpPr>
          <p:cNvPr id="167" name="Google Shape;167;p22"/>
          <p:cNvSpPr txBox="1"/>
          <p:nvPr/>
        </p:nvSpPr>
        <p:spPr>
          <a:xfrm>
            <a:off x="1155600" y="645775"/>
            <a:ext cx="506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oboto"/>
                <a:ea typeface="Roboto"/>
                <a:cs typeface="Roboto"/>
                <a:sym typeface="Roboto"/>
              </a:rPr>
              <a:t>FIGURE FOR REFERENCE OF PREVIOUS SLIDE:</a:t>
            </a:r>
            <a:endParaRPr b="1">
              <a:solidFill>
                <a:schemeClr val="dk1"/>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Otsu's</a:t>
            </a:r>
            <a:r>
              <a:rPr b="1" lang="en"/>
              <a:t> Binarization</a:t>
            </a:r>
            <a:endParaRPr b="1"/>
          </a:p>
        </p:txBody>
      </p:sp>
      <p:sp>
        <p:nvSpPr>
          <p:cNvPr id="173" name="Google Shape;173;p23"/>
          <p:cNvSpPr txBox="1"/>
          <p:nvPr>
            <p:ph idx="1" type="body"/>
          </p:nvPr>
        </p:nvSpPr>
        <p:spPr>
          <a:xfrm>
            <a:off x="280900" y="1017800"/>
            <a:ext cx="8520600" cy="3339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Let’s understand, what is Binarization first!</a:t>
            </a:r>
            <a:endParaRPr/>
          </a:p>
          <a:p>
            <a:pPr indent="0" lvl="0" marL="0" rtl="0" algn="l">
              <a:spcBef>
                <a:spcPts val="1200"/>
              </a:spcBef>
              <a:spcAft>
                <a:spcPts val="0"/>
              </a:spcAft>
              <a:buNone/>
            </a:pPr>
            <a:r>
              <a:rPr lang="en"/>
              <a:t>Binarization generally involves two steps including:</a:t>
            </a:r>
            <a:endParaRPr/>
          </a:p>
          <a:p>
            <a:pPr indent="-334327" lvl="0" marL="457200" rtl="0" algn="l">
              <a:spcBef>
                <a:spcPts val="1200"/>
              </a:spcBef>
              <a:spcAft>
                <a:spcPts val="0"/>
              </a:spcAft>
              <a:buSzPct val="100000"/>
              <a:buChar char="●"/>
            </a:pPr>
            <a:r>
              <a:rPr lang="en"/>
              <a:t>The determination of a gray threshold according to some objective criteria. </a:t>
            </a:r>
            <a:endParaRPr/>
          </a:p>
          <a:p>
            <a:pPr indent="-334327" lvl="0" marL="457200" rtl="0" algn="l">
              <a:spcBef>
                <a:spcPts val="0"/>
              </a:spcBef>
              <a:spcAft>
                <a:spcPts val="0"/>
              </a:spcAft>
              <a:buSzPct val="100000"/>
              <a:buChar char="●"/>
            </a:pPr>
            <a:r>
              <a:rPr lang="en"/>
              <a:t>Assigning each pixel to one class of background or foreground. </a:t>
            </a:r>
            <a:endParaRPr/>
          </a:p>
          <a:p>
            <a:pPr indent="0" lvl="0" marL="0" rtl="0" algn="l">
              <a:spcBef>
                <a:spcPts val="1200"/>
              </a:spcBef>
              <a:spcAft>
                <a:spcPts val="0"/>
              </a:spcAft>
              <a:buNone/>
            </a:pPr>
            <a:r>
              <a:rPr lang="en"/>
              <a:t>If the intensity of the pixel is greater than the determined threshold then it belongs to the foreground class and otherwise to the background. The main problem in binarization is the choice of thresholding technique.</a:t>
            </a:r>
            <a:endParaRPr/>
          </a:p>
          <a:p>
            <a:pPr indent="0" lvl="0" marL="0" rtl="0" algn="l">
              <a:spcBef>
                <a:spcPts val="1200"/>
              </a:spcBef>
              <a:spcAft>
                <a:spcPts val="1200"/>
              </a:spcAft>
              <a:buNone/>
            </a:pPr>
            <a:r>
              <a:rPr lang="en"/>
              <a:t>Thresholding is an efficient technique in binarization. The choice of thresholding technique is crucial in binarization. There are various thresholding algorithms have been proposed to define the optimal threshold value and one of them being</a:t>
            </a:r>
            <a:r>
              <a:rPr lang="en">
                <a:highlight>
                  <a:schemeClr val="lt1"/>
                </a:highlight>
              </a:rPr>
              <a:t> Otsu’s method.</a:t>
            </a:r>
            <a:endParaRPr>
              <a:highlight>
                <a:schemeClr val="lt1"/>
              </a:highlight>
            </a:endParaRPr>
          </a:p>
        </p:txBody>
      </p:sp>
      <p:pic>
        <p:nvPicPr>
          <p:cNvPr id="174" name="Google Shape;174;p23"/>
          <p:cNvPicPr preferRelativeResize="0"/>
          <p:nvPr/>
        </p:nvPicPr>
        <p:blipFill>
          <a:blip r:embed="rId3">
            <a:alphaModFix/>
          </a:blip>
          <a:stretch>
            <a:fillRect/>
          </a:stretch>
        </p:blipFill>
        <p:spPr>
          <a:xfrm>
            <a:off x="5345800" y="410000"/>
            <a:ext cx="3798200" cy="1345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Otsu’s Method</a:t>
            </a:r>
            <a:endParaRPr b="1"/>
          </a:p>
        </p:txBody>
      </p:sp>
      <p:sp>
        <p:nvSpPr>
          <p:cNvPr id="180" name="Google Shape;180;p24"/>
          <p:cNvSpPr txBox="1"/>
          <p:nvPr>
            <p:ph idx="1" type="body"/>
          </p:nvPr>
        </p:nvSpPr>
        <p:spPr>
          <a:xfrm>
            <a:off x="311700" y="1161900"/>
            <a:ext cx="8520600" cy="3339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Otsu’s thresholding technique is a classification-based method which searches for the threshold that minimizes the intra-class variance, defined as a weighted sum of variances of the two classes. </a:t>
            </a:r>
            <a:endParaRPr/>
          </a:p>
          <a:p>
            <a:pPr indent="0" lvl="0" marL="0" rtl="0" algn="l">
              <a:spcBef>
                <a:spcPts val="1200"/>
              </a:spcBef>
              <a:spcAft>
                <a:spcPts val="0"/>
              </a:spcAft>
              <a:buNone/>
            </a:pPr>
            <a:r>
              <a:rPr lang="en"/>
              <a:t>Otsu’s algorithms simply assume that a grayscale image consists of two types of pixels. Foreground and background pixels. It divides all the pixels into two clusters. </a:t>
            </a:r>
            <a:endParaRPr/>
          </a:p>
          <a:p>
            <a:pPr indent="0" lvl="0" marL="0" rtl="0" algn="l">
              <a:spcBef>
                <a:spcPts val="1200"/>
              </a:spcBef>
              <a:spcAft>
                <a:spcPts val="0"/>
              </a:spcAft>
              <a:buNone/>
            </a:pPr>
            <a:r>
              <a:rPr lang="en"/>
              <a:t>It minimises the intra-cluster variation by maximising the inter-cluster variance. </a:t>
            </a:r>
            <a:endParaRPr/>
          </a:p>
          <a:p>
            <a:pPr indent="0" lvl="0" marL="0" rtl="0" algn="l">
              <a:spcBef>
                <a:spcPts val="1200"/>
              </a:spcBef>
              <a:spcAft>
                <a:spcPts val="0"/>
              </a:spcAft>
              <a:buNone/>
            </a:pPr>
            <a:r>
              <a:rPr lang="en"/>
              <a:t>Finally, it returns a single intensity value which is called a threshold value. This threshold value divides the two clusters of pixels. </a:t>
            </a:r>
            <a:endParaRPr/>
          </a:p>
          <a:p>
            <a:pPr indent="0" lvl="0" marL="0" rtl="0" algn="l">
              <a:spcBef>
                <a:spcPts val="1200"/>
              </a:spcBef>
              <a:spcAft>
                <a:spcPts val="1200"/>
              </a:spcAft>
              <a:buNone/>
            </a:pPr>
            <a:r>
              <a:rPr lang="en"/>
              <a:t>All pixels of one cluster are assigned intensity value 0 and pixels of th</a:t>
            </a:r>
            <a:r>
              <a:rPr lang="en">
                <a:highlight>
                  <a:schemeClr val="lt1"/>
                </a:highlight>
              </a:rPr>
              <a:t>e second cluster</a:t>
            </a:r>
            <a:r>
              <a:rPr lang="en">
                <a:solidFill>
                  <a:schemeClr val="lt1"/>
                </a:solidFill>
                <a:highlight>
                  <a:schemeClr val="lt1"/>
                </a:highlight>
              </a:rPr>
              <a:t>r</a:t>
            </a:r>
            <a:r>
              <a:rPr lang="en">
                <a:highlight>
                  <a:schemeClr val="lt1"/>
                </a:highlight>
              </a:rPr>
              <a:t>       </a:t>
            </a:r>
            <a:r>
              <a:rPr lang="en"/>
              <a:t>are assigned value 1. Thus, it binarises the grayscale image.</a:t>
            </a:r>
            <a:r>
              <a:rPr lang="en"/>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5"/>
          <p:cNvSpPr txBox="1"/>
          <p:nvPr>
            <p:ph type="title"/>
          </p:nvPr>
        </p:nvSpPr>
        <p:spPr>
          <a:xfrm>
            <a:off x="311700" y="4628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Steps Involved in Otsu’s Binarization:</a:t>
            </a:r>
            <a:endParaRPr b="1"/>
          </a:p>
        </p:txBody>
      </p:sp>
      <p:sp>
        <p:nvSpPr>
          <p:cNvPr id="186" name="Google Shape;186;p25"/>
          <p:cNvSpPr txBox="1"/>
          <p:nvPr>
            <p:ph idx="1" type="body"/>
          </p:nvPr>
        </p:nvSpPr>
        <p:spPr>
          <a:xfrm>
            <a:off x="311700" y="1161900"/>
            <a:ext cx="5048400" cy="35988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Read the coloured image.</a:t>
            </a:r>
            <a:endParaRPr sz="2200"/>
          </a:p>
          <a:p>
            <a:pPr indent="-368300" lvl="0" marL="457200" rtl="0" algn="l">
              <a:spcBef>
                <a:spcPts val="0"/>
              </a:spcBef>
              <a:spcAft>
                <a:spcPts val="0"/>
              </a:spcAft>
              <a:buSzPts val="2200"/>
              <a:buChar char="➔"/>
            </a:pPr>
            <a:r>
              <a:rPr lang="en" sz="2200"/>
              <a:t>Convert it into a grayscale image.</a:t>
            </a:r>
            <a:endParaRPr sz="2200"/>
          </a:p>
          <a:p>
            <a:pPr indent="-368300" lvl="0" marL="457200" rtl="0" algn="l">
              <a:spcBef>
                <a:spcPts val="0"/>
              </a:spcBef>
              <a:spcAft>
                <a:spcPts val="0"/>
              </a:spcAft>
              <a:buSzPts val="2200"/>
              <a:buChar char="➔"/>
            </a:pPr>
            <a:r>
              <a:rPr lang="en" sz="2200"/>
              <a:t>Apply Otsu’s thresholding function.</a:t>
            </a:r>
            <a:endParaRPr sz="2200"/>
          </a:p>
          <a:p>
            <a:pPr indent="-368300" lvl="0" marL="457200" rtl="0" algn="l">
              <a:spcBef>
                <a:spcPts val="0"/>
              </a:spcBef>
              <a:spcAft>
                <a:spcPts val="0"/>
              </a:spcAft>
              <a:buSzPts val="2200"/>
              <a:buChar char="➔"/>
            </a:pPr>
            <a:r>
              <a:rPr lang="en" sz="2200"/>
              <a:t>Convert grayscale image into a binary image using a threshold.</a:t>
            </a:r>
            <a:endParaRPr sz="2200"/>
          </a:p>
          <a:p>
            <a:pPr indent="-368300" lvl="0" marL="457200" rtl="0" algn="l">
              <a:spcBef>
                <a:spcPts val="0"/>
              </a:spcBef>
              <a:spcAft>
                <a:spcPts val="0"/>
              </a:spcAft>
              <a:buSzPts val="2200"/>
              <a:buChar char="➔"/>
            </a:pPr>
            <a:r>
              <a:rPr lang="en" sz="2200"/>
              <a:t>Display the binary image.</a:t>
            </a:r>
            <a:endParaRPr sz="2200"/>
          </a:p>
          <a:p>
            <a:pPr indent="-368300" lvl="0" marL="457200" rtl="0" algn="l">
              <a:spcBef>
                <a:spcPts val="0"/>
              </a:spcBef>
              <a:spcAft>
                <a:spcPts val="0"/>
              </a:spcAft>
              <a:buSzPts val="2200"/>
              <a:buChar char="➔"/>
            </a:pPr>
            <a:r>
              <a:rPr lang="en" sz="2200"/>
              <a:t>Binarize the grayscale image using the local otsu’s method.</a:t>
            </a:r>
            <a:endParaRPr sz="2200"/>
          </a:p>
          <a:p>
            <a:pPr indent="-368300" lvl="0" marL="457200" rtl="0" algn="l">
              <a:spcBef>
                <a:spcPts val="0"/>
              </a:spcBef>
              <a:spcAft>
                <a:spcPts val="0"/>
              </a:spcAft>
              <a:buSzPts val="2200"/>
              <a:buChar char="➔"/>
            </a:pPr>
            <a:r>
              <a:rPr lang="en" sz="2200"/>
              <a:t>Display the image.</a:t>
            </a:r>
            <a:endParaRPr sz="2200"/>
          </a:p>
        </p:txBody>
      </p:sp>
      <p:pic>
        <p:nvPicPr>
          <p:cNvPr id="187" name="Google Shape;187;p25"/>
          <p:cNvPicPr preferRelativeResize="0"/>
          <p:nvPr/>
        </p:nvPicPr>
        <p:blipFill>
          <a:blip r:embed="rId3">
            <a:alphaModFix/>
          </a:blip>
          <a:stretch>
            <a:fillRect/>
          </a:stretch>
        </p:blipFill>
        <p:spPr>
          <a:xfrm>
            <a:off x="5187725" y="1229875"/>
            <a:ext cx="3956275" cy="1964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Project: Text Detection and Recognition (using Hough transform and Otsu’s Binarization)</a:t>
            </a:r>
            <a:endParaRPr b="1"/>
          </a:p>
        </p:txBody>
      </p:sp>
      <p:sp>
        <p:nvSpPr>
          <p:cNvPr id="193" name="Google Shape;193;p26"/>
          <p:cNvSpPr txBox="1"/>
          <p:nvPr>
            <p:ph idx="1" type="body"/>
          </p:nvPr>
        </p:nvSpPr>
        <p:spPr>
          <a:xfrm>
            <a:off x="311700" y="1613550"/>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i="1" lang="en" u="sng"/>
              <a:t>Abstract:</a:t>
            </a:r>
            <a:r>
              <a:rPr lang="en"/>
              <a:t> OCR or Optical Character recognition is one of the most useful applications of Computer Vision where we can apply image processing techniques to extract characters from a real </a:t>
            </a:r>
            <a:r>
              <a:rPr lang="en"/>
              <a:t>life object or paper and get it stored in our computer to display as output or work with it. There are multiple ways to implement the same, and the appropriate algorithm is chosen based on the Requirement. In this Project, a OC Recognition system using Hough transform and Otsu’s Binarization has been made. </a:t>
            </a:r>
            <a:br>
              <a:rPr lang="en"/>
            </a:b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
            </a:r>
            <a:endParaRPr/>
          </a:p>
        </p:txBody>
      </p:sp>
      <p:sp>
        <p:nvSpPr>
          <p:cNvPr id="199" name="Google Shape;199;p2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t>
            </a:r>
            <a:endParaRPr/>
          </a:p>
        </p:txBody>
      </p:sp>
      <p:pic>
        <p:nvPicPr>
          <p:cNvPr id="200" name="Google Shape;200;p27"/>
          <p:cNvPicPr preferRelativeResize="0"/>
          <p:nvPr/>
        </p:nvPicPr>
        <p:blipFill>
          <a:blip r:embed="rId3">
            <a:alphaModFix/>
          </a:blip>
          <a:stretch>
            <a:fillRect/>
          </a:stretch>
        </p:blipFill>
        <p:spPr>
          <a:xfrm>
            <a:off x="403088" y="226738"/>
            <a:ext cx="8337826" cy="46900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
            </a:r>
            <a:endParaRPr/>
          </a:p>
        </p:txBody>
      </p:sp>
      <p:sp>
        <p:nvSpPr>
          <p:cNvPr id="206" name="Google Shape;206;p2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t>
            </a:r>
            <a:endParaRPr/>
          </a:p>
        </p:txBody>
      </p:sp>
      <p:pic>
        <p:nvPicPr>
          <p:cNvPr id="207" name="Google Shape;207;p28"/>
          <p:cNvPicPr preferRelativeResize="0"/>
          <p:nvPr/>
        </p:nvPicPr>
        <p:blipFill>
          <a:blip r:embed="rId3">
            <a:alphaModFix/>
          </a:blip>
          <a:stretch>
            <a:fillRect/>
          </a:stretch>
        </p:blipFill>
        <p:spPr>
          <a:xfrm>
            <a:off x="452050" y="281275"/>
            <a:ext cx="8207525" cy="46167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
            </a:r>
            <a:endParaRPr/>
          </a:p>
        </p:txBody>
      </p:sp>
      <p:sp>
        <p:nvSpPr>
          <p:cNvPr id="213" name="Google Shape;213;p2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t>
            </a:r>
            <a:endParaRPr/>
          </a:p>
        </p:txBody>
      </p:sp>
      <p:pic>
        <p:nvPicPr>
          <p:cNvPr id="214" name="Google Shape;214;p29"/>
          <p:cNvPicPr preferRelativeResize="0"/>
          <p:nvPr/>
        </p:nvPicPr>
        <p:blipFill>
          <a:blip r:embed="rId3">
            <a:alphaModFix/>
          </a:blip>
          <a:stretch>
            <a:fillRect/>
          </a:stretch>
        </p:blipFill>
        <p:spPr>
          <a:xfrm>
            <a:off x="381600" y="140036"/>
            <a:ext cx="8450698" cy="475351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
            </a:r>
            <a:endParaRPr/>
          </a:p>
        </p:txBody>
      </p:sp>
      <p:sp>
        <p:nvSpPr>
          <p:cNvPr id="220" name="Google Shape;220;p3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t>
            </a:r>
            <a:endParaRPr/>
          </a:p>
        </p:txBody>
      </p:sp>
      <p:pic>
        <p:nvPicPr>
          <p:cNvPr id="221" name="Google Shape;221;p30"/>
          <p:cNvPicPr preferRelativeResize="0"/>
          <p:nvPr/>
        </p:nvPicPr>
        <p:blipFill>
          <a:blip r:embed="rId3">
            <a:alphaModFix/>
          </a:blip>
          <a:stretch>
            <a:fillRect/>
          </a:stretch>
        </p:blipFill>
        <p:spPr>
          <a:xfrm>
            <a:off x="401787" y="226000"/>
            <a:ext cx="8340427" cy="4691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
            </a:r>
            <a:endParaRPr/>
          </a:p>
        </p:txBody>
      </p:sp>
      <p:sp>
        <p:nvSpPr>
          <p:cNvPr id="227" name="Google Shape;227;p3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t>
            </a:r>
            <a:endParaRPr/>
          </a:p>
        </p:txBody>
      </p:sp>
      <p:pic>
        <p:nvPicPr>
          <p:cNvPr id="228" name="Google Shape;228;p31"/>
          <p:cNvPicPr preferRelativeResize="0"/>
          <p:nvPr/>
        </p:nvPicPr>
        <p:blipFill>
          <a:blip r:embed="rId3">
            <a:alphaModFix/>
          </a:blip>
          <a:stretch>
            <a:fillRect/>
          </a:stretch>
        </p:blipFill>
        <p:spPr>
          <a:xfrm>
            <a:off x="403500" y="272175"/>
            <a:ext cx="8386651" cy="4599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Team of Presenter(s):</a:t>
            </a:r>
            <a:endParaRPr b="1"/>
          </a:p>
          <a:p>
            <a:pPr indent="0" lvl="0" marL="0" rtl="0" algn="l">
              <a:spcBef>
                <a:spcPts val="0"/>
              </a:spcBef>
              <a:spcAft>
                <a:spcPts val="0"/>
              </a:spcAft>
              <a:buNone/>
            </a:pPr>
            <a:r>
              <a:t/>
            </a:r>
            <a:endParaRPr/>
          </a:p>
        </p:txBody>
      </p:sp>
      <p:sp>
        <p:nvSpPr>
          <p:cNvPr id="96" name="Google Shape;96;p14"/>
          <p:cNvSpPr txBox="1"/>
          <p:nvPr>
            <p:ph idx="1" type="body"/>
          </p:nvPr>
        </p:nvSpPr>
        <p:spPr>
          <a:xfrm>
            <a:off x="130875" y="1219825"/>
            <a:ext cx="8520600" cy="3339000"/>
          </a:xfrm>
          <a:prstGeom prst="rect">
            <a:avLst/>
          </a:prstGeom>
        </p:spPr>
        <p:txBody>
          <a:bodyPr anchorCtr="0" anchor="t" bIns="91425" lIns="91425" spcFirstLastPara="1" rIns="91425" wrap="square" tIns="91425">
            <a:normAutofit/>
          </a:bodyPr>
          <a:lstStyle/>
          <a:p>
            <a:pPr indent="-387350" lvl="0" marL="457200" rtl="0" algn="l">
              <a:spcBef>
                <a:spcPts val="0"/>
              </a:spcBef>
              <a:spcAft>
                <a:spcPts val="0"/>
              </a:spcAft>
              <a:buSzPts val="2500"/>
              <a:buChar char="●"/>
            </a:pPr>
            <a:r>
              <a:rPr lang="en" sz="2500"/>
              <a:t>Dharna Prakash            (20BAC10001)</a:t>
            </a:r>
            <a:endParaRPr sz="2500"/>
          </a:p>
          <a:p>
            <a:pPr indent="-387350" lvl="0" marL="457200" rtl="0" algn="l">
              <a:spcBef>
                <a:spcPts val="0"/>
              </a:spcBef>
              <a:spcAft>
                <a:spcPts val="0"/>
              </a:spcAft>
              <a:buSzPts val="2500"/>
              <a:buChar char="●"/>
            </a:pPr>
            <a:r>
              <a:rPr lang="en" sz="2500"/>
              <a:t>Jenish Murdia               (20BAC10004)</a:t>
            </a:r>
            <a:endParaRPr sz="2500"/>
          </a:p>
          <a:p>
            <a:pPr indent="-387350" lvl="0" marL="457200" rtl="0" algn="l">
              <a:spcBef>
                <a:spcPts val="0"/>
              </a:spcBef>
              <a:spcAft>
                <a:spcPts val="0"/>
              </a:spcAft>
              <a:buSzPts val="2500"/>
              <a:buChar char="●"/>
            </a:pPr>
            <a:r>
              <a:rPr lang="en" sz="2500"/>
              <a:t>Lakshya Kumar Sirohi  (20BAC10014)</a:t>
            </a:r>
            <a:endParaRPr sz="2500"/>
          </a:p>
          <a:p>
            <a:pPr indent="-387350" lvl="0" marL="457200" rtl="0" algn="l">
              <a:spcBef>
                <a:spcPts val="0"/>
              </a:spcBef>
              <a:spcAft>
                <a:spcPts val="0"/>
              </a:spcAft>
              <a:buSzPts val="2500"/>
              <a:buChar char="●"/>
            </a:pPr>
            <a:r>
              <a:rPr lang="en" sz="2500"/>
              <a:t>Varun Ram S                  (20BAC10038)</a:t>
            </a:r>
            <a:endParaRPr sz="2500"/>
          </a:p>
          <a:p>
            <a:pPr indent="-387350" lvl="0" marL="457200" rtl="0" algn="l">
              <a:spcBef>
                <a:spcPts val="0"/>
              </a:spcBef>
              <a:spcAft>
                <a:spcPts val="0"/>
              </a:spcAft>
              <a:buSzPts val="2500"/>
              <a:buChar char="●"/>
            </a:pPr>
            <a:r>
              <a:rPr lang="en" sz="2500"/>
              <a:t>Oishi Basak                    (20BAI10092)</a:t>
            </a:r>
            <a:endParaRPr/>
          </a:p>
        </p:txBody>
      </p:sp>
      <p:pic>
        <p:nvPicPr>
          <p:cNvPr id="97" name="Google Shape;97;p14"/>
          <p:cNvPicPr preferRelativeResize="0"/>
          <p:nvPr/>
        </p:nvPicPr>
        <p:blipFill>
          <a:blip r:embed="rId3">
            <a:alphaModFix/>
          </a:blip>
          <a:stretch>
            <a:fillRect/>
          </a:stretch>
        </p:blipFill>
        <p:spPr>
          <a:xfrm>
            <a:off x="6142701" y="1440850"/>
            <a:ext cx="2882851" cy="188435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
            </a:r>
            <a:endParaRPr/>
          </a:p>
        </p:txBody>
      </p:sp>
      <p:sp>
        <p:nvSpPr>
          <p:cNvPr id="234" name="Google Shape;234;p3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t>
            </a:r>
            <a:endParaRPr/>
          </a:p>
        </p:txBody>
      </p:sp>
      <p:pic>
        <p:nvPicPr>
          <p:cNvPr id="235" name="Google Shape;235;p32"/>
          <p:cNvPicPr preferRelativeResize="0"/>
          <p:nvPr/>
        </p:nvPicPr>
        <p:blipFill>
          <a:blip r:embed="rId3">
            <a:alphaModFix/>
          </a:blip>
          <a:stretch>
            <a:fillRect/>
          </a:stretch>
        </p:blipFill>
        <p:spPr>
          <a:xfrm>
            <a:off x="453175" y="254912"/>
            <a:ext cx="8237650" cy="4633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33"/>
          <p:cNvPicPr preferRelativeResize="0"/>
          <p:nvPr/>
        </p:nvPicPr>
        <p:blipFill>
          <a:blip r:embed="rId3">
            <a:alphaModFix/>
          </a:blip>
          <a:stretch>
            <a:fillRect/>
          </a:stretch>
        </p:blipFill>
        <p:spPr>
          <a:xfrm>
            <a:off x="388225" y="184650"/>
            <a:ext cx="8367552" cy="47067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
            </a:r>
            <a:endParaRPr/>
          </a:p>
        </p:txBody>
      </p:sp>
      <p:sp>
        <p:nvSpPr>
          <p:cNvPr id="246" name="Google Shape;246;p3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t>
            </a:r>
            <a:endParaRPr/>
          </a:p>
        </p:txBody>
      </p:sp>
      <p:pic>
        <p:nvPicPr>
          <p:cNvPr id="247" name="Google Shape;247;p34"/>
          <p:cNvPicPr preferRelativeResize="0"/>
          <p:nvPr/>
        </p:nvPicPr>
        <p:blipFill rotWithShape="1">
          <a:blip r:embed="rId3">
            <a:alphaModFix/>
          </a:blip>
          <a:srcRect b="-735" l="0" r="-735" t="0"/>
          <a:stretch/>
        </p:blipFill>
        <p:spPr>
          <a:xfrm>
            <a:off x="394950" y="137025"/>
            <a:ext cx="8520600" cy="479284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
            </a:r>
            <a:endParaRPr/>
          </a:p>
        </p:txBody>
      </p:sp>
      <p:sp>
        <p:nvSpPr>
          <p:cNvPr id="253" name="Google Shape;253;p3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t>
            </a:r>
            <a:endParaRPr/>
          </a:p>
        </p:txBody>
      </p:sp>
      <p:pic>
        <p:nvPicPr>
          <p:cNvPr id="254" name="Google Shape;254;p35"/>
          <p:cNvPicPr preferRelativeResize="0"/>
          <p:nvPr/>
        </p:nvPicPr>
        <p:blipFill>
          <a:blip r:embed="rId3">
            <a:alphaModFix/>
          </a:blip>
          <a:stretch>
            <a:fillRect/>
          </a:stretch>
        </p:blipFill>
        <p:spPr>
          <a:xfrm>
            <a:off x="453175" y="280963"/>
            <a:ext cx="8237650" cy="458157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BIBLIOGRAPHY AND REFERENCE(S):</a:t>
            </a:r>
            <a:endParaRPr b="1"/>
          </a:p>
        </p:txBody>
      </p:sp>
      <p:sp>
        <p:nvSpPr>
          <p:cNvPr id="260" name="Google Shape;260;p3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
              <a:t>Textbook(s):</a:t>
            </a:r>
            <a:endParaRPr/>
          </a:p>
          <a:p>
            <a:pPr indent="-317182" lvl="0" marL="457200" rtl="0" algn="l">
              <a:spcBef>
                <a:spcPts val="1200"/>
              </a:spcBef>
              <a:spcAft>
                <a:spcPts val="0"/>
              </a:spcAft>
              <a:buSzPct val="100000"/>
              <a:buChar char="●"/>
            </a:pPr>
            <a:r>
              <a:rPr lang="en"/>
              <a:t>Learn Computer Vision Using OpenCV With Deep Learning CNNs and RNNs - Sunila Gollapudi</a:t>
            </a:r>
            <a:endParaRPr/>
          </a:p>
          <a:p>
            <a:pPr indent="-317182" lvl="0" marL="457200" rtl="0" algn="l">
              <a:spcBef>
                <a:spcPts val="0"/>
              </a:spcBef>
              <a:spcAft>
                <a:spcPts val="0"/>
              </a:spcAft>
              <a:buSzPct val="100000"/>
              <a:buChar char="●"/>
            </a:pPr>
            <a:r>
              <a:rPr lang="en"/>
              <a:t>Natural Language Processing Recipes Unlocking Text Data with Machine Learning and Deep Learning using Python -  Akshay Kulkarni, Adarsha Shivananda </a:t>
            </a:r>
            <a:endParaRPr/>
          </a:p>
          <a:p>
            <a:pPr indent="0" lvl="0" marL="0" rtl="0" algn="l">
              <a:spcBef>
                <a:spcPts val="1200"/>
              </a:spcBef>
              <a:spcAft>
                <a:spcPts val="0"/>
              </a:spcAft>
              <a:buNone/>
            </a:pPr>
            <a:r>
              <a:rPr lang="en"/>
              <a:t>Website(s):</a:t>
            </a:r>
            <a:endParaRPr/>
          </a:p>
          <a:p>
            <a:pPr indent="-317182" lvl="0" marL="457200" rtl="0" algn="l">
              <a:spcBef>
                <a:spcPts val="1200"/>
              </a:spcBef>
              <a:spcAft>
                <a:spcPts val="0"/>
              </a:spcAft>
              <a:buSzPct val="100000"/>
              <a:buChar char="●"/>
            </a:pPr>
            <a:r>
              <a:rPr lang="en" u="sng">
                <a:solidFill>
                  <a:schemeClr val="hlink"/>
                </a:solidFill>
                <a:hlinkClick r:id="rId3"/>
              </a:rPr>
              <a:t>https://homepages.inf.ed.ac.uk/rbf/HIPR2/hough.htm</a:t>
            </a:r>
            <a:endParaRPr/>
          </a:p>
          <a:p>
            <a:pPr indent="-317182" lvl="0" marL="457200" rtl="0" algn="l">
              <a:spcBef>
                <a:spcPts val="0"/>
              </a:spcBef>
              <a:spcAft>
                <a:spcPts val="0"/>
              </a:spcAft>
              <a:buSzPct val="100000"/>
              <a:buChar char="●"/>
            </a:pPr>
            <a:r>
              <a:rPr lang="en" u="sng">
                <a:solidFill>
                  <a:schemeClr val="hlink"/>
                </a:solidFill>
                <a:hlinkClick r:id="rId4"/>
              </a:rPr>
              <a:t>https://towardsdatascience.com/lines-detection-with-hough-transform-84020b3b1549</a:t>
            </a:r>
            <a:endParaRPr/>
          </a:p>
          <a:p>
            <a:pPr indent="-317182" lvl="0" marL="457200" rtl="0" algn="l">
              <a:spcBef>
                <a:spcPts val="0"/>
              </a:spcBef>
              <a:spcAft>
                <a:spcPts val="0"/>
              </a:spcAft>
              <a:buSzPct val="100000"/>
              <a:buChar char="●"/>
            </a:pPr>
            <a:r>
              <a:rPr lang="en" u="sng">
                <a:solidFill>
                  <a:schemeClr val="hlink"/>
                </a:solidFill>
                <a:hlinkClick r:id="rId5"/>
              </a:rPr>
              <a:t>https://viso.ai/</a:t>
            </a:r>
            <a:endParaRPr/>
          </a:p>
          <a:p>
            <a:pPr indent="0" lvl="0" marL="45720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7"/>
          <p:cNvSpPr txBox="1"/>
          <p:nvPr>
            <p:ph type="title"/>
          </p:nvPr>
        </p:nvSpPr>
        <p:spPr>
          <a:xfrm>
            <a:off x="311700" y="1256050"/>
            <a:ext cx="8520600" cy="2030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7000"/>
              <a:t>THANK YOU!!!</a:t>
            </a:r>
            <a:endParaRPr sz="7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ACKNOWLEDGEMENT</a:t>
            </a:r>
            <a:endParaRPr b="1"/>
          </a:p>
        </p:txBody>
      </p:sp>
      <p:sp>
        <p:nvSpPr>
          <p:cNvPr id="103" name="Google Shape;103;p1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just">
              <a:lnSpc>
                <a:spcPct val="95000"/>
              </a:lnSpc>
              <a:spcBef>
                <a:spcPts val="0"/>
              </a:spcBef>
              <a:spcAft>
                <a:spcPts val="0"/>
              </a:spcAft>
              <a:buClr>
                <a:srgbClr val="000000"/>
              </a:buClr>
              <a:buSzPts val="770"/>
              <a:buFont typeface="Arial"/>
              <a:buNone/>
            </a:pPr>
            <a:r>
              <a:rPr lang="en" sz="1900">
                <a:solidFill>
                  <a:srgbClr val="000000"/>
                </a:solidFill>
                <a:latin typeface="Lato"/>
                <a:ea typeface="Lato"/>
                <a:cs typeface="Lato"/>
                <a:sym typeface="Lato"/>
              </a:rPr>
              <a:t>We would like to thank our Professor Dr. Susant Kumar Panigrahi for giving us an opportunity to make a presentation+project on the topic “</a:t>
            </a:r>
            <a:r>
              <a:rPr lang="en" sz="1900" u="sng">
                <a:solidFill>
                  <a:srgbClr val="000000"/>
                </a:solidFill>
                <a:latin typeface="Lato"/>
                <a:ea typeface="Lato"/>
                <a:cs typeface="Lato"/>
                <a:sym typeface="Lato"/>
              </a:rPr>
              <a:t>Text Recognition and recognition</a:t>
            </a:r>
            <a:r>
              <a:rPr lang="en" sz="1900">
                <a:solidFill>
                  <a:srgbClr val="000000"/>
                </a:solidFill>
                <a:latin typeface="Lato"/>
                <a:ea typeface="Lato"/>
                <a:cs typeface="Lato"/>
                <a:sym typeface="Lato"/>
              </a:rPr>
              <a:t>”. </a:t>
            </a:r>
            <a:endParaRPr sz="1900">
              <a:solidFill>
                <a:srgbClr val="000000"/>
              </a:solidFill>
              <a:latin typeface="Lato"/>
              <a:ea typeface="Lato"/>
              <a:cs typeface="Lato"/>
              <a:sym typeface="Lato"/>
            </a:endParaRPr>
          </a:p>
          <a:p>
            <a:pPr indent="0" lvl="0" marL="0" rtl="0" algn="just">
              <a:lnSpc>
                <a:spcPct val="95000"/>
              </a:lnSpc>
              <a:spcBef>
                <a:spcPts val="1200"/>
              </a:spcBef>
              <a:spcAft>
                <a:spcPts val="1200"/>
              </a:spcAft>
              <a:buClr>
                <a:srgbClr val="000000"/>
              </a:buClr>
              <a:buSzPts val="770"/>
              <a:buFont typeface="Arial"/>
              <a:buNone/>
            </a:pPr>
            <a:r>
              <a:rPr lang="en" sz="1900">
                <a:solidFill>
                  <a:srgbClr val="000000"/>
                </a:solidFill>
                <a:latin typeface="Lato"/>
                <a:ea typeface="Lato"/>
                <a:cs typeface="Lato"/>
                <a:sym typeface="Lato"/>
              </a:rPr>
              <a:t>Making this presentation helped us in learning better about different areas of Computer Vision and also </a:t>
            </a:r>
            <a:r>
              <a:rPr lang="en" sz="1900">
                <a:solidFill>
                  <a:srgbClr val="000000"/>
                </a:solidFill>
                <a:latin typeface="Lato"/>
                <a:ea typeface="Lato"/>
                <a:cs typeface="Lato"/>
                <a:sym typeface="Lato"/>
              </a:rPr>
              <a:t>gave</a:t>
            </a:r>
            <a:r>
              <a:rPr lang="en" sz="1900">
                <a:solidFill>
                  <a:srgbClr val="000000"/>
                </a:solidFill>
                <a:latin typeface="Lato"/>
                <a:ea typeface="Lato"/>
                <a:cs typeface="Lato"/>
                <a:sym typeface="Lato"/>
              </a:rPr>
              <a:t> us awareness on topic better when it was looked upon from multiple sources. This presentation also gave us members an opportunity to interact with each other in a healthy way and also to coordinate and work together.</a:t>
            </a:r>
            <a:endParaRPr sz="2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TABLE OF CONTENT(s):</a:t>
            </a:r>
            <a:endParaRPr b="1"/>
          </a:p>
        </p:txBody>
      </p:sp>
      <p:sp>
        <p:nvSpPr>
          <p:cNvPr id="109" name="Google Shape;109;p16"/>
          <p:cNvSpPr txBox="1"/>
          <p:nvPr>
            <p:ph idx="1" type="body"/>
          </p:nvPr>
        </p:nvSpPr>
        <p:spPr>
          <a:xfrm>
            <a:off x="311700" y="1229875"/>
            <a:ext cx="51132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arenR"/>
            </a:pPr>
            <a:r>
              <a:rPr lang="en"/>
              <a:t>What is OCR</a:t>
            </a:r>
            <a:endParaRPr/>
          </a:p>
          <a:p>
            <a:pPr indent="-342900" lvl="0" marL="457200" rtl="0" algn="l">
              <a:spcBef>
                <a:spcPts val="0"/>
              </a:spcBef>
              <a:spcAft>
                <a:spcPts val="0"/>
              </a:spcAft>
              <a:buSzPts val="1800"/>
              <a:buAutoNum type="arabicParenR"/>
            </a:pPr>
            <a:r>
              <a:rPr lang="en"/>
              <a:t>Applications of OCR</a:t>
            </a:r>
            <a:endParaRPr/>
          </a:p>
          <a:p>
            <a:pPr indent="-342900" lvl="0" marL="457200" rtl="0" algn="l">
              <a:spcBef>
                <a:spcPts val="0"/>
              </a:spcBef>
              <a:spcAft>
                <a:spcPts val="0"/>
              </a:spcAft>
              <a:buSzPts val="1800"/>
              <a:buAutoNum type="arabicParenR"/>
            </a:pPr>
            <a:r>
              <a:rPr lang="en"/>
              <a:t>Basics of Hough Transform</a:t>
            </a:r>
            <a:endParaRPr/>
          </a:p>
          <a:p>
            <a:pPr indent="-342900" lvl="0" marL="457200" rtl="0" algn="l">
              <a:spcBef>
                <a:spcPts val="0"/>
              </a:spcBef>
              <a:spcAft>
                <a:spcPts val="0"/>
              </a:spcAft>
              <a:buSzPts val="1800"/>
              <a:buAutoNum type="arabicParenR"/>
            </a:pPr>
            <a:r>
              <a:rPr lang="en"/>
              <a:t>Otsu's</a:t>
            </a:r>
            <a:r>
              <a:rPr lang="en"/>
              <a:t> Method</a:t>
            </a:r>
            <a:endParaRPr/>
          </a:p>
          <a:p>
            <a:pPr indent="-342900" lvl="0" marL="457200" rtl="0" algn="l">
              <a:spcBef>
                <a:spcPts val="0"/>
              </a:spcBef>
              <a:spcAft>
                <a:spcPts val="0"/>
              </a:spcAft>
              <a:buSzPts val="1800"/>
              <a:buAutoNum type="arabicParenR"/>
            </a:pPr>
            <a:r>
              <a:rPr lang="en"/>
              <a:t>Project: Text Detection and Recognition (using Hough transform and </a:t>
            </a:r>
            <a:r>
              <a:rPr lang="en"/>
              <a:t>Otsu's</a:t>
            </a:r>
            <a:r>
              <a:rPr lang="en"/>
              <a:t> Binarization)</a:t>
            </a:r>
            <a:endParaRPr/>
          </a:p>
        </p:txBody>
      </p:sp>
      <p:pic>
        <p:nvPicPr>
          <p:cNvPr id="110" name="Google Shape;110;p16"/>
          <p:cNvPicPr preferRelativeResize="0"/>
          <p:nvPr/>
        </p:nvPicPr>
        <p:blipFill>
          <a:blip r:embed="rId3">
            <a:alphaModFix/>
          </a:blip>
          <a:stretch>
            <a:fillRect/>
          </a:stretch>
        </p:blipFill>
        <p:spPr>
          <a:xfrm>
            <a:off x="5135300" y="1017800"/>
            <a:ext cx="3404275" cy="2257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What is OCR?</a:t>
            </a:r>
            <a:endParaRPr b="1"/>
          </a:p>
        </p:txBody>
      </p:sp>
      <p:sp>
        <p:nvSpPr>
          <p:cNvPr id="116" name="Google Shape;116;p17"/>
          <p:cNvSpPr txBox="1"/>
          <p:nvPr>
            <p:ph idx="1" type="body"/>
          </p:nvPr>
        </p:nvSpPr>
        <p:spPr>
          <a:xfrm>
            <a:off x="311700" y="1229875"/>
            <a:ext cx="4560000" cy="3339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Stands for Optical Character Recognition</a:t>
            </a:r>
            <a:endParaRPr sz="1500"/>
          </a:p>
          <a:p>
            <a:pPr indent="-323850" lvl="0" marL="457200" rtl="0" algn="l">
              <a:spcBef>
                <a:spcPts val="0"/>
              </a:spcBef>
              <a:spcAft>
                <a:spcPts val="0"/>
              </a:spcAft>
              <a:buClr>
                <a:srgbClr val="333333"/>
              </a:buClr>
              <a:buSzPts val="1500"/>
              <a:buChar char="●"/>
            </a:pPr>
            <a:r>
              <a:rPr lang="en" sz="1500">
                <a:solidFill>
                  <a:srgbClr val="333333"/>
                </a:solidFill>
                <a:highlight>
                  <a:srgbClr val="FFFFFF"/>
                </a:highlight>
              </a:rPr>
              <a:t>Began back in 1913 when Dr. Edmund Fournier d’Albe invented the Optophone for visually impaired people</a:t>
            </a:r>
            <a:endParaRPr sz="1500">
              <a:solidFill>
                <a:srgbClr val="333333"/>
              </a:solidFill>
              <a:highlight>
                <a:srgbClr val="FFFFFF"/>
              </a:highlight>
            </a:endParaRPr>
          </a:p>
          <a:p>
            <a:pPr indent="-323850" lvl="0" marL="457200" rtl="0" algn="l">
              <a:spcBef>
                <a:spcPts val="0"/>
              </a:spcBef>
              <a:spcAft>
                <a:spcPts val="0"/>
              </a:spcAft>
              <a:buClr>
                <a:srgbClr val="333333"/>
              </a:buClr>
              <a:buSzPts val="1500"/>
              <a:buChar char="●"/>
            </a:pPr>
            <a:r>
              <a:rPr lang="en" sz="1500">
                <a:solidFill>
                  <a:srgbClr val="333333"/>
                </a:solidFill>
                <a:highlight>
                  <a:srgbClr val="FFFFFF"/>
                </a:highlight>
              </a:rPr>
              <a:t>Main objectives: pre-processing of the image, character recognition, and post-processing the specific output.</a:t>
            </a:r>
            <a:endParaRPr sz="1500">
              <a:solidFill>
                <a:srgbClr val="333333"/>
              </a:solidFill>
              <a:highlight>
                <a:srgbClr val="FFFFFF"/>
              </a:highlight>
            </a:endParaRPr>
          </a:p>
          <a:p>
            <a:pPr indent="-323850" lvl="0" marL="457200" rtl="0" algn="l">
              <a:spcBef>
                <a:spcPts val="0"/>
              </a:spcBef>
              <a:spcAft>
                <a:spcPts val="0"/>
              </a:spcAft>
              <a:buClr>
                <a:srgbClr val="333333"/>
              </a:buClr>
              <a:buSzPts val="1500"/>
              <a:buChar char="●"/>
            </a:pPr>
            <a:r>
              <a:rPr lang="en" sz="1500">
                <a:solidFill>
                  <a:srgbClr val="333333"/>
                </a:solidFill>
                <a:highlight>
                  <a:srgbClr val="FFFFFF"/>
                </a:highlight>
              </a:rPr>
              <a:t>Downstream tasks of OCR include Natural Language Processing (NLP) to not only read but also analyze and understand the meaning of text and speech</a:t>
            </a:r>
            <a:endParaRPr sz="1500">
              <a:solidFill>
                <a:srgbClr val="333333"/>
              </a:solidFill>
              <a:highlight>
                <a:srgbClr val="FFFFFF"/>
              </a:highlight>
            </a:endParaRPr>
          </a:p>
          <a:p>
            <a:pPr indent="0" lvl="0" marL="457200" rtl="0" algn="l">
              <a:spcBef>
                <a:spcPts val="1200"/>
              </a:spcBef>
              <a:spcAft>
                <a:spcPts val="1200"/>
              </a:spcAft>
              <a:buNone/>
            </a:pPr>
            <a:r>
              <a:t/>
            </a:r>
            <a:endParaRPr/>
          </a:p>
        </p:txBody>
      </p:sp>
      <p:pic>
        <p:nvPicPr>
          <p:cNvPr id="117" name="Google Shape;117;p17"/>
          <p:cNvPicPr preferRelativeResize="0"/>
          <p:nvPr/>
        </p:nvPicPr>
        <p:blipFill>
          <a:blip r:embed="rId3">
            <a:alphaModFix/>
          </a:blip>
          <a:stretch>
            <a:fillRect/>
          </a:stretch>
        </p:blipFill>
        <p:spPr>
          <a:xfrm>
            <a:off x="5720275" y="770425"/>
            <a:ext cx="3263252" cy="2469751"/>
          </a:xfrm>
          <a:prstGeom prst="rect">
            <a:avLst/>
          </a:prstGeom>
          <a:noFill/>
          <a:ln>
            <a:noFill/>
          </a:ln>
        </p:spPr>
      </p:pic>
      <p:sp>
        <p:nvSpPr>
          <p:cNvPr id="118" name="Google Shape;118;p17"/>
          <p:cNvSpPr txBox="1"/>
          <p:nvPr/>
        </p:nvSpPr>
        <p:spPr>
          <a:xfrm>
            <a:off x="6503000" y="3319500"/>
            <a:ext cx="225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Fig: Optophone</a:t>
            </a:r>
            <a:endParaRPr>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Scanning Document/text</a:t>
            </a:r>
            <a:endParaRPr/>
          </a:p>
          <a:p>
            <a:pPr indent="-342900" lvl="0" marL="457200" rtl="0" algn="l">
              <a:spcBef>
                <a:spcPts val="0"/>
              </a:spcBef>
              <a:spcAft>
                <a:spcPts val="0"/>
              </a:spcAft>
              <a:buSzPts val="1800"/>
              <a:buAutoNum type="arabicPeriod"/>
            </a:pPr>
            <a:r>
              <a:rPr lang="en"/>
              <a:t>Refining the image</a:t>
            </a:r>
            <a:endParaRPr/>
          </a:p>
          <a:p>
            <a:pPr indent="-342900" lvl="0" marL="457200" rtl="0" algn="l">
              <a:spcBef>
                <a:spcPts val="0"/>
              </a:spcBef>
              <a:spcAft>
                <a:spcPts val="0"/>
              </a:spcAft>
              <a:buSzPts val="1800"/>
              <a:buAutoNum type="arabicPeriod"/>
            </a:pPr>
            <a:r>
              <a:rPr lang="en"/>
              <a:t>Binarization</a:t>
            </a:r>
            <a:endParaRPr/>
          </a:p>
          <a:p>
            <a:pPr indent="-342900" lvl="0" marL="457200" rtl="0" algn="l">
              <a:spcBef>
                <a:spcPts val="0"/>
              </a:spcBef>
              <a:spcAft>
                <a:spcPts val="0"/>
              </a:spcAft>
              <a:buSzPts val="1800"/>
              <a:buAutoNum type="arabicPeriod"/>
            </a:pPr>
            <a:r>
              <a:rPr lang="en"/>
              <a:t>Recognising the characters</a:t>
            </a:r>
            <a:endParaRPr/>
          </a:p>
          <a:p>
            <a:pPr indent="-342900" lvl="0" marL="457200" rtl="0" algn="l">
              <a:spcBef>
                <a:spcPts val="0"/>
              </a:spcBef>
              <a:spcAft>
                <a:spcPts val="0"/>
              </a:spcAft>
              <a:buSzPts val="1800"/>
              <a:buAutoNum type="arabicPeriod"/>
            </a:pPr>
            <a:r>
              <a:rPr lang="en"/>
              <a:t>Verifying the accuracy</a:t>
            </a:r>
            <a:endParaRPr/>
          </a:p>
        </p:txBody>
      </p:sp>
      <p:sp>
        <p:nvSpPr>
          <p:cNvPr id="124" name="Google Shape;124;p18"/>
          <p:cNvSpPr txBox="1"/>
          <p:nvPr/>
        </p:nvSpPr>
        <p:spPr>
          <a:xfrm>
            <a:off x="311700" y="521150"/>
            <a:ext cx="4554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chemeClr val="dk1"/>
                </a:solidFill>
                <a:latin typeface="Roboto"/>
                <a:ea typeface="Roboto"/>
                <a:cs typeface="Roboto"/>
                <a:sym typeface="Roboto"/>
              </a:rPr>
              <a:t>ALGORITHM IN A NUTSHELL:</a:t>
            </a:r>
            <a:endParaRPr b="1" sz="2400">
              <a:solidFill>
                <a:schemeClr val="dk1"/>
              </a:solidFill>
              <a:latin typeface="Roboto"/>
              <a:ea typeface="Roboto"/>
              <a:cs typeface="Roboto"/>
              <a:sym typeface="Roboto"/>
            </a:endParaRPr>
          </a:p>
        </p:txBody>
      </p:sp>
      <p:pic>
        <p:nvPicPr>
          <p:cNvPr id="125" name="Google Shape;125;p18"/>
          <p:cNvPicPr preferRelativeResize="0"/>
          <p:nvPr/>
        </p:nvPicPr>
        <p:blipFill>
          <a:blip r:embed="rId3">
            <a:alphaModFix/>
          </a:blip>
          <a:stretch>
            <a:fillRect/>
          </a:stretch>
        </p:blipFill>
        <p:spPr>
          <a:xfrm>
            <a:off x="4489125" y="1229872"/>
            <a:ext cx="4159401" cy="225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Applications of OCR</a:t>
            </a:r>
            <a:endParaRPr b="1"/>
          </a:p>
        </p:txBody>
      </p:sp>
      <p:sp>
        <p:nvSpPr>
          <p:cNvPr id="131" name="Google Shape;131;p19"/>
          <p:cNvSpPr txBox="1"/>
          <p:nvPr>
            <p:ph idx="1" type="body"/>
          </p:nvPr>
        </p:nvSpPr>
        <p:spPr>
          <a:xfrm>
            <a:off x="311700" y="1229875"/>
            <a:ext cx="50730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Passport recognition for airports</a:t>
            </a:r>
            <a:endParaRPr/>
          </a:p>
          <a:p>
            <a:pPr indent="-342900" lvl="0" marL="457200" rtl="0" algn="l">
              <a:spcBef>
                <a:spcPts val="0"/>
              </a:spcBef>
              <a:spcAft>
                <a:spcPts val="0"/>
              </a:spcAft>
              <a:buSzPts val="1800"/>
              <a:buChar char="●"/>
            </a:pPr>
            <a:r>
              <a:rPr lang="en"/>
              <a:t>Highway direction board recognition</a:t>
            </a:r>
            <a:endParaRPr/>
          </a:p>
          <a:p>
            <a:pPr indent="-342900" lvl="0" marL="457200" rtl="0" algn="l">
              <a:spcBef>
                <a:spcPts val="0"/>
              </a:spcBef>
              <a:spcAft>
                <a:spcPts val="0"/>
              </a:spcAft>
              <a:buSzPts val="1800"/>
              <a:buChar char="●"/>
            </a:pPr>
            <a:r>
              <a:rPr lang="en"/>
              <a:t>Extracting contact information from documents or business cards</a:t>
            </a:r>
            <a:endParaRPr/>
          </a:p>
          <a:p>
            <a:pPr indent="-342900" lvl="0" marL="457200" rtl="0" algn="l">
              <a:spcBef>
                <a:spcPts val="0"/>
              </a:spcBef>
              <a:spcAft>
                <a:spcPts val="0"/>
              </a:spcAft>
              <a:buSzPts val="1800"/>
              <a:buChar char="●"/>
            </a:pPr>
            <a:r>
              <a:rPr lang="en"/>
              <a:t>Converting handwritten notes to machine-readable text</a:t>
            </a:r>
            <a:endParaRPr/>
          </a:p>
          <a:p>
            <a:pPr indent="-342900" lvl="0" marL="457200" rtl="0" algn="l">
              <a:spcBef>
                <a:spcPts val="0"/>
              </a:spcBef>
              <a:spcAft>
                <a:spcPts val="0"/>
              </a:spcAft>
              <a:buSzPts val="1800"/>
              <a:buChar char="●"/>
            </a:pPr>
            <a:r>
              <a:rPr lang="en"/>
              <a:t>Defeating CAPTCHA  anti-bot systems</a:t>
            </a:r>
            <a:endParaRPr/>
          </a:p>
          <a:p>
            <a:pPr indent="0" lvl="0" marL="457200" rtl="0" algn="l">
              <a:spcBef>
                <a:spcPts val="1200"/>
              </a:spcBef>
              <a:spcAft>
                <a:spcPts val="1200"/>
              </a:spcAft>
              <a:buNone/>
            </a:pPr>
            <a:r>
              <a:t/>
            </a:r>
            <a:endParaRPr/>
          </a:p>
        </p:txBody>
      </p:sp>
      <p:pic>
        <p:nvPicPr>
          <p:cNvPr id="132" name="Google Shape;132;p19"/>
          <p:cNvPicPr preferRelativeResize="0"/>
          <p:nvPr/>
        </p:nvPicPr>
        <p:blipFill>
          <a:blip r:embed="rId3">
            <a:alphaModFix/>
          </a:blip>
          <a:stretch>
            <a:fillRect/>
          </a:stretch>
        </p:blipFill>
        <p:spPr>
          <a:xfrm>
            <a:off x="5876950" y="410000"/>
            <a:ext cx="2621900" cy="1456600"/>
          </a:xfrm>
          <a:prstGeom prst="rect">
            <a:avLst/>
          </a:prstGeom>
          <a:noFill/>
          <a:ln>
            <a:noFill/>
          </a:ln>
        </p:spPr>
      </p:pic>
      <p:pic>
        <p:nvPicPr>
          <p:cNvPr id="133" name="Google Shape;133;p19"/>
          <p:cNvPicPr preferRelativeResize="0"/>
          <p:nvPr/>
        </p:nvPicPr>
        <p:blipFill>
          <a:blip r:embed="rId4">
            <a:alphaModFix/>
          </a:blip>
          <a:stretch>
            <a:fillRect/>
          </a:stretch>
        </p:blipFill>
        <p:spPr>
          <a:xfrm>
            <a:off x="5947275" y="2129750"/>
            <a:ext cx="2551575" cy="16938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Basics of Hough Transform</a:t>
            </a:r>
            <a:endParaRPr b="1"/>
          </a:p>
        </p:txBody>
      </p:sp>
      <p:sp>
        <p:nvSpPr>
          <p:cNvPr id="139" name="Google Shape;139;p20"/>
          <p:cNvSpPr txBox="1"/>
          <p:nvPr>
            <p:ph idx="1" type="body"/>
          </p:nvPr>
        </p:nvSpPr>
        <p:spPr>
          <a:xfrm>
            <a:off x="311700" y="1229875"/>
            <a:ext cx="4791600" cy="33390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rgbClr val="000000"/>
              </a:buClr>
              <a:buSzPts val="1500"/>
              <a:buChar char="●"/>
            </a:pPr>
            <a:r>
              <a:rPr lang="en" sz="1500">
                <a:solidFill>
                  <a:srgbClr val="000000"/>
                </a:solidFill>
                <a:highlight>
                  <a:srgbClr val="FFFFFF"/>
                </a:highlight>
                <a:latin typeface="Arial"/>
                <a:ea typeface="Arial"/>
                <a:cs typeface="Arial"/>
                <a:sym typeface="Arial"/>
              </a:rPr>
              <a:t>The Hough transform is a technique which can be used to isolate features of a particular shape within an image. </a:t>
            </a:r>
            <a:endParaRPr sz="1500">
              <a:solidFill>
                <a:srgbClr val="000000"/>
              </a:solidFill>
              <a:highlight>
                <a:srgbClr val="FFFFFF"/>
              </a:highlight>
              <a:latin typeface="Arial"/>
              <a:ea typeface="Arial"/>
              <a:cs typeface="Arial"/>
              <a:sym typeface="Arial"/>
            </a:endParaRPr>
          </a:p>
          <a:p>
            <a:pPr indent="-323850" lvl="0" marL="457200" rtl="0" algn="l">
              <a:spcBef>
                <a:spcPts val="0"/>
              </a:spcBef>
              <a:spcAft>
                <a:spcPts val="0"/>
              </a:spcAft>
              <a:buClr>
                <a:srgbClr val="000000"/>
              </a:buClr>
              <a:buSzPts val="1500"/>
              <a:buChar char="●"/>
            </a:pPr>
            <a:r>
              <a:rPr lang="en" sz="1500">
                <a:solidFill>
                  <a:srgbClr val="000000"/>
                </a:solidFill>
                <a:highlight>
                  <a:srgbClr val="FFFFFF"/>
                </a:highlight>
                <a:latin typeface="Arial"/>
                <a:ea typeface="Arial"/>
                <a:cs typeface="Arial"/>
                <a:sym typeface="Arial"/>
              </a:rPr>
              <a:t>Because it requires that the desired features be specified in some parametric form, the </a:t>
            </a:r>
            <a:r>
              <a:rPr i="1" lang="en" sz="1500">
                <a:solidFill>
                  <a:srgbClr val="000000"/>
                </a:solidFill>
                <a:highlight>
                  <a:srgbClr val="FFFFFF"/>
                </a:highlight>
                <a:latin typeface="Arial"/>
                <a:ea typeface="Arial"/>
                <a:cs typeface="Arial"/>
                <a:sym typeface="Arial"/>
              </a:rPr>
              <a:t>classical</a:t>
            </a:r>
            <a:r>
              <a:rPr lang="en" sz="1500">
                <a:solidFill>
                  <a:srgbClr val="000000"/>
                </a:solidFill>
                <a:highlight>
                  <a:srgbClr val="FFFFFF"/>
                </a:highlight>
                <a:latin typeface="Arial"/>
                <a:ea typeface="Arial"/>
                <a:cs typeface="Arial"/>
                <a:sym typeface="Arial"/>
              </a:rPr>
              <a:t> Hough transform is most commonly used for the detection of regular curves such as lines, circles, ellipses, </a:t>
            </a:r>
            <a:r>
              <a:rPr i="1" lang="en" sz="1500">
                <a:solidFill>
                  <a:srgbClr val="000000"/>
                </a:solidFill>
                <a:highlight>
                  <a:srgbClr val="FFFFFF"/>
                </a:highlight>
                <a:latin typeface="Arial"/>
                <a:ea typeface="Arial"/>
                <a:cs typeface="Arial"/>
                <a:sym typeface="Arial"/>
              </a:rPr>
              <a:t>etc.</a:t>
            </a:r>
            <a:r>
              <a:rPr lang="en" sz="1500">
                <a:solidFill>
                  <a:srgbClr val="000000"/>
                </a:solidFill>
                <a:highlight>
                  <a:srgbClr val="FFFFFF"/>
                </a:highlight>
                <a:latin typeface="Arial"/>
                <a:ea typeface="Arial"/>
                <a:cs typeface="Arial"/>
                <a:sym typeface="Arial"/>
              </a:rPr>
              <a:t> </a:t>
            </a:r>
            <a:endParaRPr sz="1500">
              <a:solidFill>
                <a:srgbClr val="000000"/>
              </a:solidFill>
              <a:highlight>
                <a:srgbClr val="FFFFFF"/>
              </a:highlight>
              <a:latin typeface="Arial"/>
              <a:ea typeface="Arial"/>
              <a:cs typeface="Arial"/>
              <a:sym typeface="Arial"/>
            </a:endParaRPr>
          </a:p>
          <a:p>
            <a:pPr indent="-323850" lvl="0" marL="457200" rtl="0" algn="l">
              <a:spcBef>
                <a:spcPts val="0"/>
              </a:spcBef>
              <a:spcAft>
                <a:spcPts val="0"/>
              </a:spcAft>
              <a:buClr>
                <a:srgbClr val="000000"/>
              </a:buClr>
              <a:buSzPts val="1500"/>
              <a:buChar char="●"/>
            </a:pPr>
            <a:r>
              <a:rPr lang="en" sz="1500">
                <a:solidFill>
                  <a:srgbClr val="000000"/>
                </a:solidFill>
                <a:highlight>
                  <a:srgbClr val="FFFFFF"/>
                </a:highlight>
                <a:latin typeface="Arial"/>
                <a:ea typeface="Arial"/>
                <a:cs typeface="Arial"/>
                <a:sym typeface="Arial"/>
              </a:rPr>
              <a:t>A </a:t>
            </a:r>
            <a:r>
              <a:rPr i="1" lang="en" sz="1500">
                <a:solidFill>
                  <a:srgbClr val="000000"/>
                </a:solidFill>
                <a:highlight>
                  <a:srgbClr val="FFFFFF"/>
                </a:highlight>
                <a:latin typeface="Arial"/>
                <a:ea typeface="Arial"/>
                <a:cs typeface="Arial"/>
                <a:sym typeface="Arial"/>
              </a:rPr>
              <a:t>generalized</a:t>
            </a:r>
            <a:r>
              <a:rPr lang="en" sz="1500">
                <a:solidFill>
                  <a:srgbClr val="000000"/>
                </a:solidFill>
                <a:highlight>
                  <a:srgbClr val="FFFFFF"/>
                </a:highlight>
                <a:latin typeface="Arial"/>
                <a:ea typeface="Arial"/>
                <a:cs typeface="Arial"/>
                <a:sym typeface="Arial"/>
              </a:rPr>
              <a:t> Hough transform can be employed in applications where a simple analytic description of a feature(s) is not possible</a:t>
            </a:r>
            <a:endParaRPr sz="1500">
              <a:solidFill>
                <a:srgbClr val="000000"/>
              </a:solidFill>
            </a:endParaRPr>
          </a:p>
        </p:txBody>
      </p:sp>
      <p:pic>
        <p:nvPicPr>
          <p:cNvPr id="140" name="Google Shape;140;p20"/>
          <p:cNvPicPr preferRelativeResize="0"/>
          <p:nvPr/>
        </p:nvPicPr>
        <p:blipFill>
          <a:blip r:embed="rId3">
            <a:alphaModFix/>
          </a:blip>
          <a:stretch>
            <a:fillRect/>
          </a:stretch>
        </p:blipFill>
        <p:spPr>
          <a:xfrm>
            <a:off x="5298513" y="530538"/>
            <a:ext cx="3533775" cy="1914525"/>
          </a:xfrm>
          <a:prstGeom prst="rect">
            <a:avLst/>
          </a:prstGeom>
          <a:noFill/>
          <a:ln>
            <a:noFill/>
          </a:ln>
        </p:spPr>
      </p:pic>
      <p:pic>
        <p:nvPicPr>
          <p:cNvPr id="141" name="Google Shape;141;p20"/>
          <p:cNvPicPr preferRelativeResize="0"/>
          <p:nvPr/>
        </p:nvPicPr>
        <p:blipFill>
          <a:blip r:embed="rId4">
            <a:alphaModFix/>
          </a:blip>
          <a:stretch>
            <a:fillRect/>
          </a:stretch>
        </p:blipFill>
        <p:spPr>
          <a:xfrm>
            <a:off x="6376245" y="2445075"/>
            <a:ext cx="1939630" cy="1914525"/>
          </a:xfrm>
          <a:prstGeom prst="rect">
            <a:avLst/>
          </a:prstGeom>
          <a:noFill/>
          <a:ln>
            <a:noFill/>
          </a:ln>
        </p:spPr>
      </p:pic>
      <p:pic>
        <p:nvPicPr>
          <p:cNvPr id="142" name="Google Shape;142;p20"/>
          <p:cNvPicPr preferRelativeResize="0"/>
          <p:nvPr/>
        </p:nvPicPr>
        <p:blipFill>
          <a:blip r:embed="rId5">
            <a:alphaModFix/>
          </a:blip>
          <a:stretch>
            <a:fillRect/>
          </a:stretch>
        </p:blipFill>
        <p:spPr>
          <a:xfrm>
            <a:off x="8315875" y="3635850"/>
            <a:ext cx="828125" cy="723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
            </a:r>
            <a:endParaRPr/>
          </a:p>
        </p:txBody>
      </p:sp>
      <p:sp>
        <p:nvSpPr>
          <p:cNvPr id="148" name="Google Shape;148;p21"/>
          <p:cNvSpPr txBox="1"/>
          <p:nvPr>
            <p:ph idx="1" type="body"/>
          </p:nvPr>
        </p:nvSpPr>
        <p:spPr>
          <a:xfrm>
            <a:off x="311700" y="281275"/>
            <a:ext cx="8520600" cy="4287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t/>
            </a:r>
            <a:endParaRPr/>
          </a:p>
        </p:txBody>
      </p:sp>
      <p:pic>
        <p:nvPicPr>
          <p:cNvPr id="149" name="Google Shape;149;p21"/>
          <p:cNvPicPr preferRelativeResize="0"/>
          <p:nvPr/>
        </p:nvPicPr>
        <p:blipFill>
          <a:blip r:embed="rId3">
            <a:alphaModFix/>
          </a:blip>
          <a:stretch>
            <a:fillRect/>
          </a:stretch>
        </p:blipFill>
        <p:spPr>
          <a:xfrm>
            <a:off x="504300" y="383499"/>
            <a:ext cx="7200299" cy="4376500"/>
          </a:xfrm>
          <a:prstGeom prst="rect">
            <a:avLst/>
          </a:prstGeom>
          <a:noFill/>
          <a:ln>
            <a:noFill/>
          </a:ln>
        </p:spPr>
      </p:pic>
      <p:pic>
        <p:nvPicPr>
          <p:cNvPr id="150" name="Google Shape;150;p21"/>
          <p:cNvPicPr preferRelativeResize="0"/>
          <p:nvPr/>
        </p:nvPicPr>
        <p:blipFill>
          <a:blip r:embed="rId4">
            <a:alphaModFix/>
          </a:blip>
          <a:stretch>
            <a:fillRect/>
          </a:stretch>
        </p:blipFill>
        <p:spPr>
          <a:xfrm>
            <a:off x="-1" y="179025"/>
            <a:ext cx="1030975" cy="1238250"/>
          </a:xfrm>
          <a:prstGeom prst="rect">
            <a:avLst/>
          </a:prstGeom>
          <a:noFill/>
          <a:ln>
            <a:noFill/>
          </a:ln>
        </p:spPr>
      </p:pic>
      <p:pic>
        <p:nvPicPr>
          <p:cNvPr id="151" name="Google Shape;151;p21"/>
          <p:cNvPicPr preferRelativeResize="0"/>
          <p:nvPr/>
        </p:nvPicPr>
        <p:blipFill>
          <a:blip r:embed="rId4">
            <a:alphaModFix/>
          </a:blip>
          <a:stretch>
            <a:fillRect/>
          </a:stretch>
        </p:blipFill>
        <p:spPr>
          <a:xfrm>
            <a:off x="-12" y="1417275"/>
            <a:ext cx="1152525" cy="1238250"/>
          </a:xfrm>
          <a:prstGeom prst="rect">
            <a:avLst/>
          </a:prstGeom>
          <a:noFill/>
          <a:ln>
            <a:noFill/>
          </a:ln>
        </p:spPr>
      </p:pic>
      <p:pic>
        <p:nvPicPr>
          <p:cNvPr id="152" name="Google Shape;152;p21"/>
          <p:cNvPicPr preferRelativeResize="0"/>
          <p:nvPr/>
        </p:nvPicPr>
        <p:blipFill>
          <a:blip r:embed="rId4">
            <a:alphaModFix/>
          </a:blip>
          <a:stretch>
            <a:fillRect/>
          </a:stretch>
        </p:blipFill>
        <p:spPr>
          <a:xfrm>
            <a:off x="-12" y="2655525"/>
            <a:ext cx="1152525" cy="1238250"/>
          </a:xfrm>
          <a:prstGeom prst="rect">
            <a:avLst/>
          </a:prstGeom>
          <a:noFill/>
          <a:ln>
            <a:noFill/>
          </a:ln>
        </p:spPr>
      </p:pic>
      <p:pic>
        <p:nvPicPr>
          <p:cNvPr id="153" name="Google Shape;153;p21"/>
          <p:cNvPicPr preferRelativeResize="0"/>
          <p:nvPr/>
        </p:nvPicPr>
        <p:blipFill>
          <a:blip r:embed="rId4">
            <a:alphaModFix/>
          </a:blip>
          <a:stretch>
            <a:fillRect/>
          </a:stretch>
        </p:blipFill>
        <p:spPr>
          <a:xfrm>
            <a:off x="-12" y="3502550"/>
            <a:ext cx="1152525" cy="1238250"/>
          </a:xfrm>
          <a:prstGeom prst="rect">
            <a:avLst/>
          </a:prstGeom>
          <a:noFill/>
          <a:ln>
            <a:noFill/>
          </a:ln>
        </p:spPr>
      </p:pic>
      <p:pic>
        <p:nvPicPr>
          <p:cNvPr id="154" name="Google Shape;154;p21"/>
          <p:cNvPicPr preferRelativeResize="0"/>
          <p:nvPr/>
        </p:nvPicPr>
        <p:blipFill>
          <a:blip r:embed="rId4">
            <a:alphaModFix/>
          </a:blip>
          <a:stretch>
            <a:fillRect/>
          </a:stretch>
        </p:blipFill>
        <p:spPr>
          <a:xfrm>
            <a:off x="3726775" y="4214813"/>
            <a:ext cx="1152525" cy="501650"/>
          </a:xfrm>
          <a:prstGeom prst="rect">
            <a:avLst/>
          </a:prstGeom>
          <a:noFill/>
          <a:ln>
            <a:noFill/>
          </a:ln>
        </p:spPr>
      </p:pic>
      <p:pic>
        <p:nvPicPr>
          <p:cNvPr id="155" name="Google Shape;155;p21"/>
          <p:cNvPicPr preferRelativeResize="0"/>
          <p:nvPr/>
        </p:nvPicPr>
        <p:blipFill>
          <a:blip r:embed="rId4">
            <a:alphaModFix/>
          </a:blip>
          <a:stretch>
            <a:fillRect/>
          </a:stretch>
        </p:blipFill>
        <p:spPr>
          <a:xfrm>
            <a:off x="7826888" y="179025"/>
            <a:ext cx="1152525" cy="1238250"/>
          </a:xfrm>
          <a:prstGeom prst="rect">
            <a:avLst/>
          </a:prstGeom>
          <a:noFill/>
          <a:ln>
            <a:noFill/>
          </a:ln>
        </p:spPr>
      </p:pic>
      <p:pic>
        <p:nvPicPr>
          <p:cNvPr id="156" name="Google Shape;156;p21"/>
          <p:cNvPicPr preferRelativeResize="0"/>
          <p:nvPr/>
        </p:nvPicPr>
        <p:blipFill>
          <a:blip r:embed="rId4">
            <a:alphaModFix/>
          </a:blip>
          <a:stretch>
            <a:fillRect/>
          </a:stretch>
        </p:blipFill>
        <p:spPr>
          <a:xfrm>
            <a:off x="7826888" y="1519525"/>
            <a:ext cx="1152525" cy="1238250"/>
          </a:xfrm>
          <a:prstGeom prst="rect">
            <a:avLst/>
          </a:prstGeom>
          <a:noFill/>
          <a:ln>
            <a:noFill/>
          </a:ln>
        </p:spPr>
      </p:pic>
      <p:pic>
        <p:nvPicPr>
          <p:cNvPr id="157" name="Google Shape;157;p21"/>
          <p:cNvPicPr preferRelativeResize="0"/>
          <p:nvPr/>
        </p:nvPicPr>
        <p:blipFill>
          <a:blip r:embed="rId4">
            <a:alphaModFix/>
          </a:blip>
          <a:stretch>
            <a:fillRect/>
          </a:stretch>
        </p:blipFill>
        <p:spPr>
          <a:xfrm>
            <a:off x="7911313" y="2655525"/>
            <a:ext cx="1152525" cy="1238250"/>
          </a:xfrm>
          <a:prstGeom prst="rect">
            <a:avLst/>
          </a:prstGeom>
          <a:noFill/>
          <a:ln>
            <a:noFill/>
          </a:ln>
        </p:spPr>
      </p:pic>
      <p:sp>
        <p:nvSpPr>
          <p:cNvPr id="158" name="Google Shape;158;p21"/>
          <p:cNvSpPr txBox="1"/>
          <p:nvPr/>
        </p:nvSpPr>
        <p:spPr>
          <a:xfrm>
            <a:off x="1030975" y="0"/>
            <a:ext cx="4158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dk1"/>
                </a:solidFill>
                <a:latin typeface="Roboto"/>
                <a:ea typeface="Roboto"/>
                <a:cs typeface="Roboto"/>
                <a:sym typeface="Roboto"/>
              </a:rPr>
              <a:t>ALGORITHM:</a:t>
            </a:r>
            <a:endParaRPr b="1" sz="2100">
              <a:solidFill>
                <a:schemeClr val="dk1"/>
              </a:solidFill>
              <a:latin typeface="Roboto"/>
              <a:ea typeface="Roboto"/>
              <a:cs typeface="Roboto"/>
              <a:sym typeface="Roboto"/>
            </a:endParaRPr>
          </a:p>
        </p:txBody>
      </p:sp>
      <p:pic>
        <p:nvPicPr>
          <p:cNvPr id="159" name="Google Shape;159;p21"/>
          <p:cNvPicPr preferRelativeResize="0"/>
          <p:nvPr/>
        </p:nvPicPr>
        <p:blipFill>
          <a:blip r:embed="rId5">
            <a:alphaModFix/>
          </a:blip>
          <a:stretch>
            <a:fillRect/>
          </a:stretch>
        </p:blipFill>
        <p:spPr>
          <a:xfrm>
            <a:off x="6865546" y="4011288"/>
            <a:ext cx="2278450" cy="908700"/>
          </a:xfrm>
          <a:prstGeom prst="rect">
            <a:avLst/>
          </a:prstGeom>
          <a:noFill/>
          <a:ln>
            <a:noFill/>
          </a:ln>
        </p:spPr>
      </p:pic>
      <p:pic>
        <p:nvPicPr>
          <p:cNvPr id="160" name="Google Shape;160;p21"/>
          <p:cNvPicPr preferRelativeResize="0"/>
          <p:nvPr/>
        </p:nvPicPr>
        <p:blipFill>
          <a:blip r:embed="rId4">
            <a:alphaModFix/>
          </a:blip>
          <a:stretch>
            <a:fillRect/>
          </a:stretch>
        </p:blipFill>
        <p:spPr>
          <a:xfrm>
            <a:off x="7704603" y="2860025"/>
            <a:ext cx="1439400" cy="1238250"/>
          </a:xfrm>
          <a:prstGeom prst="rect">
            <a:avLst/>
          </a:prstGeom>
          <a:noFill/>
          <a:ln>
            <a:noFill/>
          </a:ln>
        </p:spPr>
      </p:pic>
      <p:pic>
        <p:nvPicPr>
          <p:cNvPr id="161" name="Google Shape;161;p21"/>
          <p:cNvPicPr preferRelativeResize="0"/>
          <p:nvPr/>
        </p:nvPicPr>
        <p:blipFill>
          <a:blip r:embed="rId4">
            <a:alphaModFix/>
          </a:blip>
          <a:stretch>
            <a:fillRect/>
          </a:stretch>
        </p:blipFill>
        <p:spPr>
          <a:xfrm>
            <a:off x="5785075" y="4361775"/>
            <a:ext cx="1152525" cy="558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